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5" r:id="rId6"/>
    <p:sldId id="284" r:id="rId7"/>
    <p:sldId id="289" r:id="rId8"/>
    <p:sldId id="290" r:id="rId9"/>
    <p:sldId id="291" r:id="rId10"/>
    <p:sldId id="292" r:id="rId11"/>
    <p:sldId id="287" r:id="rId12"/>
    <p:sldId id="288"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6" r:id="rId3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26/10/2015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29473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26/10/2015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262207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26/10/2015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83652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26/10/2015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7530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E530A-8CA3-40C2-975A-123066CA619C}" type="datetimeFigureOut">
              <a:rPr lang="pt-PT" smtClean="0"/>
              <a:t>26/10/2015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02637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268E530A-8CA3-40C2-975A-123066CA619C}" type="datetimeFigureOut">
              <a:rPr lang="pt-PT" smtClean="0"/>
              <a:t>26/10/2015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378486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268E530A-8CA3-40C2-975A-123066CA619C}" type="datetimeFigureOut">
              <a:rPr lang="pt-PT" smtClean="0"/>
              <a:t>26/10/2015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412181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268E530A-8CA3-40C2-975A-123066CA619C}" type="datetimeFigureOut">
              <a:rPr lang="pt-PT" smtClean="0"/>
              <a:t>26/10/2015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9020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530A-8CA3-40C2-975A-123066CA619C}" type="datetimeFigureOut">
              <a:rPr lang="pt-PT" smtClean="0"/>
              <a:t>26/10/2015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41098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E530A-8CA3-40C2-975A-123066CA619C}" type="datetimeFigureOut">
              <a:rPr lang="pt-PT" smtClean="0"/>
              <a:t>26/10/2015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52669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E530A-8CA3-40C2-975A-123066CA619C}" type="datetimeFigureOut">
              <a:rPr lang="pt-PT" smtClean="0"/>
              <a:t>26/10/2015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266002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530A-8CA3-40C2-975A-123066CA619C}" type="datetimeFigureOut">
              <a:rPr lang="pt-PT" smtClean="0"/>
              <a:t>26/10/2015</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8AA1-EE06-44CD-B8AF-04CA2BF5E79D}" type="slidenum">
              <a:rPr lang="pt-PT" smtClean="0"/>
              <a:t>‹#›</a:t>
            </a:fld>
            <a:endParaRPr lang="pt-PT"/>
          </a:p>
        </p:txBody>
      </p:sp>
    </p:spTree>
    <p:extLst>
      <p:ext uri="{BB962C8B-B14F-4D97-AF65-F5344CB8AC3E}">
        <p14:creationId xmlns:p14="http://schemas.microsoft.com/office/powerpoint/2010/main" val="45321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List_of_the_world%27s_busiest_airports_by_passenger_traffic#2015_statistic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PT" dirty="0" err="1" smtClean="0"/>
              <a:t>Acceleration</a:t>
            </a:r>
            <a:endParaRPr lang="pt-PT" dirty="0"/>
          </a:p>
        </p:txBody>
      </p:sp>
      <p:sp>
        <p:nvSpPr>
          <p:cNvPr id="3" name="Subtitle 2"/>
          <p:cNvSpPr>
            <a:spLocks noGrp="1"/>
          </p:cNvSpPr>
          <p:nvPr>
            <p:ph type="subTitle" idx="1"/>
          </p:nvPr>
        </p:nvSpPr>
        <p:spPr/>
        <p:txBody>
          <a:bodyPr/>
          <a:lstStyle/>
          <a:p>
            <a:endParaRPr lang="pt-PT"/>
          </a:p>
        </p:txBody>
      </p:sp>
    </p:spTree>
    <p:extLst>
      <p:ext uri="{BB962C8B-B14F-4D97-AF65-F5344CB8AC3E}">
        <p14:creationId xmlns:p14="http://schemas.microsoft.com/office/powerpoint/2010/main" val="395582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6"/>
            <a:ext cx="10515600" cy="5739460"/>
          </a:xfrm>
          <a:prstGeom prst="rect">
            <a:avLst/>
          </a:prstGeom>
        </p:spPr>
      </p:pic>
    </p:spTree>
    <p:extLst>
      <p:ext uri="{BB962C8B-B14F-4D97-AF65-F5344CB8AC3E}">
        <p14:creationId xmlns:p14="http://schemas.microsoft.com/office/powerpoint/2010/main" val="134125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348355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175611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251492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599" cy="6370526"/>
          </a:xfrm>
          <a:prstGeom prst="rect">
            <a:avLst/>
          </a:prstGeom>
        </p:spPr>
      </p:pic>
    </p:spTree>
    <p:extLst>
      <p:ext uri="{BB962C8B-B14F-4D97-AF65-F5344CB8AC3E}">
        <p14:creationId xmlns:p14="http://schemas.microsoft.com/office/powerpoint/2010/main" val="37905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476518"/>
            <a:ext cx="10515600" cy="6143223"/>
          </a:xfrm>
          <a:prstGeom prst="rect">
            <a:avLst/>
          </a:prstGeom>
        </p:spPr>
      </p:pic>
    </p:spTree>
    <p:extLst>
      <p:ext uri="{BB962C8B-B14F-4D97-AF65-F5344CB8AC3E}">
        <p14:creationId xmlns:p14="http://schemas.microsoft.com/office/powerpoint/2010/main" val="206053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370526"/>
          </a:xfrm>
          <a:prstGeom prst="rect">
            <a:avLst/>
          </a:prstGeom>
        </p:spPr>
      </p:pic>
    </p:spTree>
    <p:extLst>
      <p:ext uri="{BB962C8B-B14F-4D97-AF65-F5344CB8AC3E}">
        <p14:creationId xmlns:p14="http://schemas.microsoft.com/office/powerpoint/2010/main" val="115761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5765219"/>
          </a:xfrm>
          <a:prstGeom prst="rect">
            <a:avLst/>
          </a:prstGeom>
        </p:spPr>
      </p:pic>
    </p:spTree>
    <p:extLst>
      <p:ext uri="{BB962C8B-B14F-4D97-AF65-F5344CB8AC3E}">
        <p14:creationId xmlns:p14="http://schemas.microsoft.com/office/powerpoint/2010/main" val="213885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599" cy="6241737"/>
          </a:xfrm>
          <a:prstGeom prst="rect">
            <a:avLst/>
          </a:prstGeom>
        </p:spPr>
      </p:pic>
    </p:spTree>
    <p:extLst>
      <p:ext uri="{BB962C8B-B14F-4D97-AF65-F5344CB8AC3E}">
        <p14:creationId xmlns:p14="http://schemas.microsoft.com/office/powerpoint/2010/main" val="395852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6"/>
            <a:ext cx="10515600" cy="6190220"/>
          </a:xfrm>
          <a:prstGeom prst="rect">
            <a:avLst/>
          </a:prstGeom>
        </p:spPr>
      </p:pic>
    </p:spTree>
    <p:extLst>
      <p:ext uri="{BB962C8B-B14F-4D97-AF65-F5344CB8AC3E}">
        <p14:creationId xmlns:p14="http://schemas.microsoft.com/office/powerpoint/2010/main" val="290353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6"/>
            <a:ext cx="10515600" cy="6241736"/>
          </a:xfrm>
          <a:prstGeom prst="rect">
            <a:avLst/>
          </a:prstGeom>
        </p:spPr>
      </p:pic>
    </p:spTree>
    <p:extLst>
      <p:ext uri="{BB962C8B-B14F-4D97-AF65-F5344CB8AC3E}">
        <p14:creationId xmlns:p14="http://schemas.microsoft.com/office/powerpoint/2010/main" val="280732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599" cy="6396283"/>
          </a:xfrm>
          <a:prstGeom prst="rect">
            <a:avLst/>
          </a:prstGeom>
        </p:spPr>
      </p:pic>
    </p:spTree>
    <p:extLst>
      <p:ext uri="{BB962C8B-B14F-4D97-AF65-F5344CB8AC3E}">
        <p14:creationId xmlns:p14="http://schemas.microsoft.com/office/powerpoint/2010/main" val="425785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502276"/>
            <a:ext cx="10515600" cy="6053070"/>
          </a:xfrm>
          <a:prstGeom prst="rect">
            <a:avLst/>
          </a:prstGeom>
        </p:spPr>
      </p:pic>
    </p:spTree>
    <p:extLst>
      <p:ext uri="{BB962C8B-B14F-4D97-AF65-F5344CB8AC3E}">
        <p14:creationId xmlns:p14="http://schemas.microsoft.com/office/powerpoint/2010/main" val="65720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223492" y="927279"/>
            <a:ext cx="9594761" cy="5228822"/>
          </a:xfrm>
          <a:prstGeom prst="rect">
            <a:avLst/>
          </a:prstGeom>
        </p:spPr>
      </p:pic>
    </p:spTree>
    <p:extLst>
      <p:ext uri="{BB962C8B-B14F-4D97-AF65-F5344CB8AC3E}">
        <p14:creationId xmlns:p14="http://schemas.microsoft.com/office/powerpoint/2010/main" val="244664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403797" y="669701"/>
            <a:ext cx="9259910" cy="5666705"/>
          </a:xfrm>
          <a:prstGeom prst="rect">
            <a:avLst/>
          </a:prstGeom>
        </p:spPr>
      </p:pic>
    </p:spTree>
    <p:extLst>
      <p:ext uri="{BB962C8B-B14F-4D97-AF65-F5344CB8AC3E}">
        <p14:creationId xmlns:p14="http://schemas.microsoft.com/office/powerpoint/2010/main" val="2361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197735" y="669701"/>
            <a:ext cx="9646276" cy="5692461"/>
          </a:xfrm>
          <a:prstGeom prst="rect">
            <a:avLst/>
          </a:prstGeom>
        </p:spPr>
      </p:pic>
    </p:spTree>
    <p:extLst>
      <p:ext uri="{BB962C8B-B14F-4D97-AF65-F5344CB8AC3E}">
        <p14:creationId xmlns:p14="http://schemas.microsoft.com/office/powerpoint/2010/main" val="390419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365161" y="592428"/>
            <a:ext cx="9517487" cy="5486400"/>
          </a:xfrm>
          <a:prstGeom prst="rect">
            <a:avLst/>
          </a:prstGeom>
        </p:spPr>
      </p:pic>
    </p:spTree>
    <p:extLst>
      <p:ext uri="{BB962C8B-B14F-4D97-AF65-F5344CB8AC3E}">
        <p14:creationId xmlns:p14="http://schemas.microsoft.com/office/powerpoint/2010/main" val="140698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r>
              <a:rPr lang="pt-PT" dirty="0" smtClean="0">
                <a:hlinkClick r:id="rId2"/>
              </a:rPr>
              <a:t>https://en.wikipedia.org/wiki/List_of_the_world%27s_busiest_airports_by_passenger_traffic#2015_statistics</a:t>
            </a:r>
            <a:endParaRPr lang="pt-PT" dirty="0" smtClean="0"/>
          </a:p>
          <a:p>
            <a:endParaRPr lang="pt-PT" dirty="0"/>
          </a:p>
        </p:txBody>
      </p:sp>
    </p:spTree>
    <p:extLst>
      <p:ext uri="{BB962C8B-B14F-4D97-AF65-F5344CB8AC3E}">
        <p14:creationId xmlns:p14="http://schemas.microsoft.com/office/powerpoint/2010/main" val="325836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545466" y="759854"/>
            <a:ext cx="9040968" cy="5666704"/>
          </a:xfrm>
          <a:prstGeom prst="rect">
            <a:avLst/>
          </a:prstGeom>
        </p:spPr>
      </p:pic>
    </p:spTree>
    <p:extLst>
      <p:ext uri="{BB962C8B-B14F-4D97-AF65-F5344CB8AC3E}">
        <p14:creationId xmlns:p14="http://schemas.microsoft.com/office/powerpoint/2010/main" val="77168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339403" y="798490"/>
            <a:ext cx="9543245" cy="5422005"/>
          </a:xfrm>
          <a:prstGeom prst="rect">
            <a:avLst/>
          </a:prstGeom>
        </p:spPr>
      </p:pic>
    </p:spTree>
    <p:extLst>
      <p:ext uri="{BB962C8B-B14F-4D97-AF65-F5344CB8AC3E}">
        <p14:creationId xmlns:p14="http://schemas.microsoft.com/office/powerpoint/2010/main" val="178605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326523" y="811370"/>
            <a:ext cx="9659155" cy="5509754"/>
          </a:xfrm>
          <a:prstGeom prst="rect">
            <a:avLst/>
          </a:prstGeom>
        </p:spPr>
      </p:pic>
    </p:spTree>
    <p:extLst>
      <p:ext uri="{BB962C8B-B14F-4D97-AF65-F5344CB8AC3E}">
        <p14:creationId xmlns:p14="http://schemas.microsoft.com/office/powerpoint/2010/main" val="138726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254616"/>
          </a:xfrm>
          <a:prstGeom prst="rect">
            <a:avLst/>
          </a:prstGeom>
        </p:spPr>
      </p:pic>
    </p:spTree>
    <p:extLst>
      <p:ext uri="{BB962C8B-B14F-4D97-AF65-F5344CB8AC3E}">
        <p14:creationId xmlns:p14="http://schemas.microsoft.com/office/powerpoint/2010/main" val="76815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592428"/>
            <a:ext cx="10515600" cy="5898524"/>
          </a:xfrm>
          <a:prstGeom prst="rect">
            <a:avLst/>
          </a:prstGeom>
        </p:spPr>
      </p:pic>
    </p:spTree>
    <p:extLst>
      <p:ext uri="{BB962C8B-B14F-4D97-AF65-F5344CB8AC3E}">
        <p14:creationId xmlns:p14="http://schemas.microsoft.com/office/powerpoint/2010/main" val="250144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Accelerating</a:t>
            </a:r>
            <a:r>
              <a:rPr lang="pt-PT" dirty="0" smtClean="0"/>
              <a:t> Socio-</a:t>
            </a:r>
            <a:r>
              <a:rPr lang="pt-PT" dirty="0" err="1" smtClean="0"/>
              <a:t>Technological</a:t>
            </a:r>
            <a:r>
              <a:rPr lang="pt-PT" dirty="0" smtClean="0"/>
              <a:t> </a:t>
            </a:r>
            <a:r>
              <a:rPr lang="pt-PT" dirty="0" err="1" smtClean="0"/>
              <a:t>Evolution</a:t>
            </a:r>
            <a:endParaRPr lang="pt-PT" dirty="0"/>
          </a:p>
        </p:txBody>
      </p:sp>
      <p:sp>
        <p:nvSpPr>
          <p:cNvPr id="3" name="Content Placeholder 2"/>
          <p:cNvSpPr>
            <a:spLocks noGrp="1"/>
          </p:cNvSpPr>
          <p:nvPr>
            <p:ph idx="1"/>
          </p:nvPr>
        </p:nvSpPr>
        <p:spPr/>
        <p:txBody>
          <a:bodyPr>
            <a:normAutofit/>
          </a:bodyPr>
          <a:lstStyle/>
          <a:p>
            <a:r>
              <a:rPr lang="en-US" dirty="0" smtClean="0"/>
              <a:t>Evolution is presented as a trial-and-error process that produces a progressive accumulation of knowledge. At the level of technology, this leads to </a:t>
            </a:r>
            <a:r>
              <a:rPr lang="en-US" dirty="0" err="1" smtClean="0"/>
              <a:t>ephemeralization</a:t>
            </a:r>
            <a:r>
              <a:rPr lang="en-US" dirty="0" smtClean="0"/>
              <a:t>, i.e. ever increasing productivity, or decreasing of the friction that normally dissipates resources. As a result, flows of matter, energy and information circulate ever more easily across the planet. This global connectivity increases the interactions between agents, and thus the possibilities for conflict. However, evolutionary progress also reduces social friction, via the creation of institutions. The emergence of such “mediators” is facilitated by </a:t>
            </a:r>
            <a:r>
              <a:rPr lang="en-US" dirty="0" err="1" smtClean="0"/>
              <a:t>stigmergy</a:t>
            </a:r>
            <a:r>
              <a:rPr lang="en-US" dirty="0" smtClean="0"/>
              <a:t>: the unintended collaboration between agents resulting from their actions on a shared environment. </a:t>
            </a:r>
          </a:p>
        </p:txBody>
      </p:sp>
    </p:spTree>
    <p:extLst>
      <p:ext uri="{BB962C8B-B14F-4D97-AF65-F5344CB8AC3E}">
        <p14:creationId xmlns:p14="http://schemas.microsoft.com/office/powerpoint/2010/main" val="317025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Accelerating</a:t>
            </a:r>
            <a:r>
              <a:rPr lang="pt-PT" dirty="0" smtClean="0"/>
              <a:t> Socio-</a:t>
            </a:r>
            <a:r>
              <a:rPr lang="pt-PT" dirty="0" err="1" smtClean="0"/>
              <a:t>Technological</a:t>
            </a:r>
            <a:r>
              <a:rPr lang="pt-PT" dirty="0" smtClean="0"/>
              <a:t> </a:t>
            </a:r>
            <a:r>
              <a:rPr lang="pt-PT" dirty="0" err="1" smtClean="0"/>
              <a:t>Evolution</a:t>
            </a:r>
            <a:endParaRPr lang="pt-PT" dirty="0"/>
          </a:p>
        </p:txBody>
      </p:sp>
      <p:sp>
        <p:nvSpPr>
          <p:cNvPr id="3" name="Content Placeholder 2"/>
          <p:cNvSpPr>
            <a:spLocks noGrp="1"/>
          </p:cNvSpPr>
          <p:nvPr>
            <p:ph idx="1"/>
          </p:nvPr>
        </p:nvSpPr>
        <p:spPr/>
        <p:txBody>
          <a:bodyPr>
            <a:normAutofit lnSpcReduction="10000"/>
          </a:bodyPr>
          <a:lstStyle/>
          <a:p>
            <a:r>
              <a:rPr lang="en-US" dirty="0" smtClean="0"/>
              <a:t>The Internet is a near ideal medium for </a:t>
            </a:r>
            <a:r>
              <a:rPr lang="en-US" dirty="0" err="1" smtClean="0"/>
              <a:t>stigmergic</a:t>
            </a:r>
            <a:r>
              <a:rPr lang="en-US" dirty="0" smtClean="0"/>
              <a:t> interaction. Quantitative </a:t>
            </a:r>
            <a:r>
              <a:rPr lang="en-US" dirty="0" err="1" smtClean="0"/>
              <a:t>stigmergy</a:t>
            </a:r>
            <a:r>
              <a:rPr lang="en-US" dirty="0" smtClean="0"/>
              <a:t> allows the web to learn from the activities of its users, thus becoming ever better at helping them to answer their queries. Qualitative </a:t>
            </a:r>
            <a:r>
              <a:rPr lang="en-US" dirty="0" err="1" smtClean="0"/>
              <a:t>stigmergy</a:t>
            </a:r>
            <a:r>
              <a:rPr lang="en-US" dirty="0" smtClean="0"/>
              <a:t> stimulates agents to collectively develop novel knowledge. Both mechanisms have direct analogues in the functioning of the human brain. This leads us to envision the future, super-intelligent web as a “global brain” for humanity. The feedback between social and technological advances leads to an extreme acceleration of innovation. An extrapolation of the corresponding hyperbolic growth model would forecast a singularity around 2040. This can be interpreted as the evolutionary transition to the Global Brain regime.</a:t>
            </a:r>
          </a:p>
          <a:p>
            <a:endParaRPr lang="pt-PT" dirty="0"/>
          </a:p>
        </p:txBody>
      </p:sp>
    </p:spTree>
    <p:extLst>
      <p:ext uri="{BB962C8B-B14F-4D97-AF65-F5344CB8AC3E}">
        <p14:creationId xmlns:p14="http://schemas.microsoft.com/office/powerpoint/2010/main" val="49697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Acceleration</a:t>
            </a:r>
            <a:r>
              <a:rPr lang="pt-PT" dirty="0" smtClean="0"/>
              <a:t> </a:t>
            </a:r>
            <a:r>
              <a:rPr lang="pt-PT" dirty="0" err="1" smtClean="0"/>
              <a:t>and</a:t>
            </a:r>
            <a:r>
              <a:rPr lang="pt-PT" dirty="0" smtClean="0"/>
              <a:t> Time </a:t>
            </a:r>
            <a:r>
              <a:rPr lang="pt-PT" dirty="0" err="1" smtClean="0"/>
              <a:t>Pathologies</a:t>
            </a:r>
            <a:endParaRPr lang="pt-PT" dirty="0"/>
          </a:p>
        </p:txBody>
      </p:sp>
      <p:sp>
        <p:nvSpPr>
          <p:cNvPr id="3" name="Content Placeholder 2"/>
          <p:cNvSpPr>
            <a:spLocks noGrp="1"/>
          </p:cNvSpPr>
          <p:nvPr>
            <p:ph idx="1"/>
          </p:nvPr>
        </p:nvSpPr>
        <p:spPr/>
        <p:txBody>
          <a:bodyPr>
            <a:normAutofit fontScale="85000" lnSpcReduction="20000"/>
          </a:bodyPr>
          <a:lstStyle/>
          <a:p>
            <a:r>
              <a:rPr lang="en-US" dirty="0" smtClean="0"/>
              <a:t>In his Contributions to Philosophy, Martin Heidegger (1999) introduces ‘acceleration’ as one of the three symptoms – along with ‘calculation’ and the ‘outbreak of massiveness’ – of our technological way of ‘being-in-the-world’. In this article, I unpack the relationship between these symptoms and draw a twofold conclusion. First, interpreting acceleration in terms of time pathologies, I suggest the self is becoming increasingly fragmented and emotionally overwhelmed from chronic sensory arousal and time pressure. This experience makes it difficult for us to qualitatively distinguish what matters to us in our everyday lives, resulting in a pervasive cultural mood of indifference, what Heidegger (1995) calls ‘profound boredom’. Second, by drawing on Heidegger’s hermeneutic method, I argue that the practice of mainstream psychology, by adopting the reductive methodology of the empirical sciences, largely ignores our accelerated socio-historical situation, resulting in therapeutic models that have a tendency to construct and perpetuate the very pathologies the psychologist is seeking to treat.</a:t>
            </a:r>
            <a:endParaRPr lang="pt-PT" dirty="0"/>
          </a:p>
        </p:txBody>
      </p:sp>
    </p:spTree>
    <p:extLst>
      <p:ext uri="{BB962C8B-B14F-4D97-AF65-F5344CB8AC3E}">
        <p14:creationId xmlns:p14="http://schemas.microsoft.com/office/powerpoint/2010/main" val="141149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210614" y="365124"/>
            <a:ext cx="9697792" cy="6492875"/>
          </a:xfrm>
          <a:prstGeom prst="rect">
            <a:avLst/>
          </a:prstGeom>
        </p:spPr>
      </p:pic>
    </p:spTree>
    <p:extLst>
      <p:ext uri="{BB962C8B-B14F-4D97-AF65-F5344CB8AC3E}">
        <p14:creationId xmlns:p14="http://schemas.microsoft.com/office/powerpoint/2010/main" val="44366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a:t>
            </a:r>
            <a:r>
              <a:rPr lang="pt-PT" dirty="0" err="1" smtClean="0"/>
              <a:t>eceleration</a:t>
            </a:r>
            <a:endParaRPr lang="pt-PT" dirty="0"/>
          </a:p>
        </p:txBody>
      </p:sp>
      <p:sp>
        <p:nvSpPr>
          <p:cNvPr id="3" name="Content Placeholder 2"/>
          <p:cNvSpPr>
            <a:spLocks noGrp="1"/>
          </p:cNvSpPr>
          <p:nvPr>
            <p:ph idx="1"/>
          </p:nvPr>
        </p:nvSpPr>
        <p:spPr/>
        <p:txBody>
          <a:bodyPr>
            <a:normAutofit/>
          </a:bodyPr>
          <a:lstStyle/>
          <a:p>
            <a:r>
              <a:rPr lang="en-US" dirty="0" smtClean="0"/>
              <a:t>Speed can threaten the “happiness” of the consumers and so acceleration may become an “acceleration trap” for business and society. The term “deceleration” seems to be adequate for describing the opposite of acceleration. But is there truly a preference for deceleration in the society, and can deceleration become a paradigm in business management? These questions give the impulse for the research presented here by asking four questions and providing first answers: What are the reasons for acceleration in business and society? What have been the consequences of acceleration so far? Can deceleration contribute to sustainable management? Is there a preference for deceleration in society, and how can it </a:t>
            </a:r>
            <a:r>
              <a:rPr lang="en-US" dirty="0" err="1" smtClean="0"/>
              <a:t>bemeasured</a:t>
            </a:r>
            <a:r>
              <a:rPr lang="en-US" dirty="0" smtClean="0"/>
              <a:t>?</a:t>
            </a:r>
            <a:endParaRPr lang="pt-PT" dirty="0"/>
          </a:p>
        </p:txBody>
      </p:sp>
    </p:spTree>
    <p:extLst>
      <p:ext uri="{BB962C8B-B14F-4D97-AF65-F5344CB8AC3E}">
        <p14:creationId xmlns:p14="http://schemas.microsoft.com/office/powerpoint/2010/main" val="347322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094704" y="605307"/>
            <a:ext cx="10109915" cy="5834130"/>
          </a:xfrm>
          <a:prstGeom prst="rect">
            <a:avLst/>
          </a:prstGeom>
        </p:spPr>
      </p:pic>
    </p:spTree>
    <p:extLst>
      <p:ext uri="{BB962C8B-B14F-4D97-AF65-F5344CB8AC3E}">
        <p14:creationId xmlns:p14="http://schemas.microsoft.com/office/powerpoint/2010/main" val="106896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1" y="605308"/>
            <a:ext cx="10515600" cy="5898523"/>
          </a:xfrm>
          <a:prstGeom prst="rect">
            <a:avLst/>
          </a:prstGeom>
        </p:spPr>
      </p:pic>
    </p:spTree>
    <p:extLst>
      <p:ext uri="{BB962C8B-B14F-4D97-AF65-F5344CB8AC3E}">
        <p14:creationId xmlns:p14="http://schemas.microsoft.com/office/powerpoint/2010/main" val="378727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339993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203099"/>
          </a:xfrm>
          <a:prstGeom prst="rect">
            <a:avLst/>
          </a:prstGeom>
        </p:spPr>
      </p:pic>
    </p:spTree>
    <p:extLst>
      <p:ext uri="{BB962C8B-B14F-4D97-AF65-F5344CB8AC3E}">
        <p14:creationId xmlns:p14="http://schemas.microsoft.com/office/powerpoint/2010/main" val="277091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190221"/>
          </a:xfrm>
          <a:prstGeom prst="rect">
            <a:avLst/>
          </a:prstGeom>
        </p:spPr>
      </p:pic>
    </p:spTree>
    <p:extLst>
      <p:ext uri="{BB962C8B-B14F-4D97-AF65-F5344CB8AC3E}">
        <p14:creationId xmlns:p14="http://schemas.microsoft.com/office/powerpoint/2010/main" val="6187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599" cy="6319009"/>
          </a:xfrm>
          <a:prstGeom prst="rect">
            <a:avLst/>
          </a:prstGeom>
        </p:spPr>
      </p:pic>
    </p:spTree>
    <p:extLst>
      <p:ext uri="{BB962C8B-B14F-4D97-AF65-F5344CB8AC3E}">
        <p14:creationId xmlns:p14="http://schemas.microsoft.com/office/powerpoint/2010/main" val="117200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115910"/>
            <a:ext cx="10515600" cy="6593983"/>
          </a:xfrm>
          <a:prstGeom prst="rect">
            <a:avLst/>
          </a:prstGeom>
        </p:spPr>
      </p:pic>
    </p:spTree>
    <p:extLst>
      <p:ext uri="{BB962C8B-B14F-4D97-AF65-F5344CB8AC3E}">
        <p14:creationId xmlns:p14="http://schemas.microsoft.com/office/powerpoint/2010/main" val="328760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553792"/>
            <a:ext cx="10515599" cy="5988676"/>
          </a:xfrm>
          <a:prstGeom prst="rect">
            <a:avLst/>
          </a:prstGeom>
        </p:spPr>
      </p:pic>
    </p:spTree>
    <p:extLst>
      <p:ext uri="{BB962C8B-B14F-4D97-AF65-F5344CB8AC3E}">
        <p14:creationId xmlns:p14="http://schemas.microsoft.com/office/powerpoint/2010/main" val="83877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565</Words>
  <Application>Microsoft Office PowerPoint</Application>
  <PresentationFormat>Widescreen</PresentationFormat>
  <Paragraphs>10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Accelerating Socio-Technological Evolution</vt:lpstr>
      <vt:lpstr>Accelerating Socio-Technological Evolution</vt:lpstr>
      <vt:lpstr>Acceleration and Time Pathologies</vt:lpstr>
      <vt:lpstr>PowerPoint Presentation</vt:lpstr>
      <vt:lpstr>Deceleration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Jorge Duarte Marques</dc:creator>
  <cp:lastModifiedBy>Rafael Jorge Duarte Marques</cp:lastModifiedBy>
  <cp:revision>10</cp:revision>
  <dcterms:created xsi:type="dcterms:W3CDTF">2015-10-26T14:06:47Z</dcterms:created>
  <dcterms:modified xsi:type="dcterms:W3CDTF">2015-10-26T19:27:13Z</dcterms:modified>
</cp:coreProperties>
</file>